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6" r:id="rId5"/>
    <p:sldId id="278" r:id="rId6"/>
    <p:sldId id="268" r:id="rId7"/>
    <p:sldId id="258" r:id="rId8"/>
    <p:sldId id="261" r:id="rId9"/>
    <p:sldId id="269" r:id="rId10"/>
    <p:sldId id="270" r:id="rId11"/>
    <p:sldId id="271" r:id="rId12"/>
    <p:sldId id="272" r:id="rId13"/>
    <p:sldId id="262" r:id="rId14"/>
    <p:sldId id="273" r:id="rId15"/>
    <p:sldId id="264" r:id="rId16"/>
    <p:sldId id="263" r:id="rId17"/>
    <p:sldId id="279" r:id="rId18"/>
    <p:sldId id="27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7/27/12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rsgoodwinsmathclass.weebly.com/section-2-6.html" TargetMode="External"/><Relationship Id="rId3" Type="http://schemas.openxmlformats.org/officeDocument/2006/relationships/hyperlink" Target="http://mrsgoodwinsmathclass.weebly.com/section-4-1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gif"/><Relationship Id="rId6" Type="http://schemas.openxmlformats.org/officeDocument/2006/relationships/image" Target="../media/image20.jp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tsegops.org/news/flipping" TargetMode="External"/><Relationship Id="rId3" Type="http://schemas.openxmlformats.org/officeDocument/2006/relationships/hyperlink" Target="http://wwmt.com/shared/newsroom/top-stories/stories/wwmt_vid_1561.s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shingtonpost.com/local/education/at-virginia-tech-computers-help-solve-a-math-class-problem/2012/04/22/gIQAmAOmaT_story.html?hpid=z5" TargetMode="External"/><Relationship Id="rId3" Type="http://schemas.openxmlformats.org/officeDocument/2006/relationships/hyperlink" Target="http://www.cbsnews.com/8301-18560_162-57394905/khan-academy-the-future-of-education/?tag=contentMain;contentBod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rsgoodwinsmathclass.weebly.com" TargetMode="External"/><Relationship Id="rId3" Type="http://schemas.openxmlformats.org/officeDocument/2006/relationships/hyperlink" Target="http://ohsbulldogmath.weebly.com/index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odcasting.ning.com/" TargetMode="External"/><Relationship Id="rId4" Type="http://schemas.openxmlformats.org/officeDocument/2006/relationships/hyperlink" Target="http://flipteachin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vemberlearning.com/webinar-with-alan-november-and-dr-eric-mazu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roelofs@otsegops.org" TargetMode="External"/><Relationship Id="rId4" Type="http://schemas.openxmlformats.org/officeDocument/2006/relationships/hyperlink" Target="mailto:stermeer@otsegop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goodwin@otsegop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HK_a9SuTIk&amp;list=PL4321D8B4B19EAE9F&amp;index=7&amp;feature=plpp_video" TargetMode="External"/><Relationship Id="rId3" Type="http://schemas.openxmlformats.org/officeDocument/2006/relationships/hyperlink" Target="http://www.youtube.com/watch?v=7_ejZ5OMIDE&amp;feature=relmf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Flipping the Classroom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Brandy Goodwin</a:t>
            </a:r>
          </a:p>
          <a:p>
            <a:r>
              <a:rPr lang="en-US" dirty="0" smtClean="0"/>
              <a:t>Martha </a:t>
            </a:r>
            <a:r>
              <a:rPr lang="en-US" dirty="0" err="1" smtClean="0"/>
              <a:t>Roelofs</a:t>
            </a:r>
            <a:endParaRPr lang="en-US" dirty="0" smtClean="0"/>
          </a:p>
          <a:p>
            <a:r>
              <a:rPr lang="en-US" dirty="0" smtClean="0"/>
              <a:t>Shannon </a:t>
            </a:r>
            <a:r>
              <a:rPr lang="en-US" dirty="0" err="1" smtClean="0"/>
              <a:t>TerMeer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4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Record Videos for Notes</a:t>
            </a:r>
          </a:p>
          <a:p>
            <a:r>
              <a:rPr lang="en-US" dirty="0" err="1" smtClean="0"/>
              <a:t>Camtasia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://mrsgoodwinsmathclass.weebly.com/section-2-6.html</a:t>
            </a:r>
            <a:endParaRPr lang="en-US" dirty="0"/>
          </a:p>
          <a:p>
            <a:r>
              <a:rPr lang="en-US" dirty="0" smtClean="0"/>
              <a:t>Screen Chomp </a:t>
            </a:r>
            <a:r>
              <a:rPr lang="en-US" dirty="0">
                <a:hlinkClick r:id="rId3"/>
              </a:rPr>
              <a:t>http://mrsgoodwinsmathclass.weebly.com/section-4-1.html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Create Student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Checklist</a:t>
            </a:r>
            <a:endParaRPr lang="en-US" dirty="0"/>
          </a:p>
        </p:txBody>
      </p:sp>
      <p:pic>
        <p:nvPicPr>
          <p:cNvPr id="7" name="Picture 6" descr="Chapter 2 Checkl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48" y="-191164"/>
            <a:ext cx="5805824" cy="75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Organize workspaces</a:t>
            </a:r>
          </a:p>
          <a:p>
            <a:pPr lvl="1">
              <a:buClr>
                <a:schemeClr val="bg2"/>
              </a:buClr>
            </a:pPr>
            <a:r>
              <a:rPr lang="en-US" sz="2800" dirty="0" smtClean="0"/>
              <a:t>Homework grading area</a:t>
            </a:r>
          </a:p>
          <a:p>
            <a:pPr lvl="1">
              <a:buClr>
                <a:schemeClr val="bg2"/>
              </a:buClr>
            </a:pPr>
            <a:r>
              <a:rPr lang="en-US" sz="2800" dirty="0" smtClean="0"/>
              <a:t>Test taking area</a:t>
            </a:r>
          </a:p>
          <a:p>
            <a:pPr lvl="1">
              <a:buClr>
                <a:schemeClr val="bg2"/>
              </a:buClr>
            </a:pPr>
            <a:r>
              <a:rPr lang="en-US" sz="2800" dirty="0" smtClean="0"/>
              <a:t>Student work area</a:t>
            </a:r>
          </a:p>
          <a:p>
            <a:pPr lvl="1">
              <a:buClr>
                <a:schemeClr val="bg2"/>
              </a:buClr>
            </a:pPr>
            <a:r>
              <a:rPr lang="en-US" sz="2800" dirty="0" smtClean="0"/>
              <a:t>Teacher Testing Materials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worksp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2" y="2167466"/>
            <a:ext cx="3774722" cy="37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Flipped </a:t>
            </a:r>
            <a:r>
              <a:rPr lang="en-US" dirty="0"/>
              <a:t>C</a:t>
            </a:r>
            <a:r>
              <a:rPr lang="en-US" dirty="0" smtClean="0"/>
              <a:t>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endParaRPr lang="en-US" dirty="0"/>
          </a:p>
          <a:p>
            <a:r>
              <a:rPr lang="en-US" dirty="0" smtClean="0"/>
              <a:t>In class</a:t>
            </a:r>
          </a:p>
        </p:txBody>
      </p:sp>
      <p:pic>
        <p:nvPicPr>
          <p:cNvPr id="4" name="Picture 3" descr="student_at_compu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93" y="1707074"/>
            <a:ext cx="1980662" cy="1568361"/>
          </a:xfrm>
          <a:prstGeom prst="rect">
            <a:avLst/>
          </a:prstGeom>
        </p:spPr>
      </p:pic>
      <p:pic>
        <p:nvPicPr>
          <p:cNvPr id="5" name="Picture 4" descr="Flipp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6" y="3672997"/>
            <a:ext cx="2617641" cy="1745094"/>
          </a:xfrm>
          <a:prstGeom prst="rect">
            <a:avLst/>
          </a:prstGeom>
        </p:spPr>
      </p:pic>
      <p:pic>
        <p:nvPicPr>
          <p:cNvPr id="6" name="Picture 5" descr="HOMEW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55" y="3672997"/>
            <a:ext cx="1556303" cy="1597621"/>
          </a:xfrm>
          <a:prstGeom prst="rect">
            <a:avLst/>
          </a:prstGeom>
        </p:spPr>
      </p:pic>
      <p:pic>
        <p:nvPicPr>
          <p:cNvPr id="7" name="Picture 6" descr="ques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95" y="3672997"/>
            <a:ext cx="1421960" cy="2982166"/>
          </a:xfrm>
          <a:prstGeom prst="rect">
            <a:avLst/>
          </a:prstGeom>
        </p:spPr>
      </p:pic>
      <p:pic>
        <p:nvPicPr>
          <p:cNvPr id="8" name="Picture 7" descr="teacher helping studen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33" y="5205996"/>
            <a:ext cx="2467432" cy="1652004"/>
          </a:xfrm>
          <a:prstGeom prst="rect">
            <a:avLst/>
          </a:prstGeom>
        </p:spPr>
      </p:pic>
      <p:pic>
        <p:nvPicPr>
          <p:cNvPr id="9" name="Picture 8" descr="tes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19" y="5418091"/>
            <a:ext cx="2170076" cy="14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Flipping in Otsego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Flipping a Classroom - In our year-long series on Technology in the Classroom, part II takes a look at a new concept called “Flipping.” Even parents might be excited about this switch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dirty="0" smtClean="0"/>
              <a:t>Otsego Public Schools </a:t>
            </a:r>
            <a:r>
              <a:rPr lang="en-US" dirty="0" smtClean="0">
                <a:hlinkClick r:id="rId2"/>
              </a:rPr>
              <a:t>http://www.otsegops.org/news/flipping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/>
              <a:t>Cool at School: Flipping the rules of </a:t>
            </a:r>
            <a:r>
              <a:rPr lang="en-US" i="1" dirty="0" smtClean="0"/>
              <a:t>school</a:t>
            </a:r>
            <a:br>
              <a:rPr lang="en-US" i="1" dirty="0" smtClean="0"/>
            </a:br>
            <a:r>
              <a:rPr lang="en-US" dirty="0" smtClean="0"/>
              <a:t>Channel 3 News </a:t>
            </a:r>
            <a:r>
              <a:rPr lang="en-US" dirty="0">
                <a:hlinkClick r:id="rId3"/>
              </a:rPr>
              <a:t>http://wwmt.com/shared/newsroom/top-stories/stories/wwmt_vid_1561.shtml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6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Needed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Paperwork</a:t>
            </a:r>
          </a:p>
          <a:p>
            <a:r>
              <a:rPr lang="en-US" dirty="0" smtClean="0"/>
              <a:t>Lab experiences</a:t>
            </a:r>
          </a:p>
          <a:p>
            <a:r>
              <a:rPr lang="en-US" dirty="0"/>
              <a:t>Minimum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CCSS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142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/>
              <a:t>At Virginia Tech, computers help solve a math class </a:t>
            </a:r>
            <a:r>
              <a:rPr lang="en-US" i="1" dirty="0" smtClean="0"/>
              <a:t>problem</a:t>
            </a:r>
            <a:br>
              <a:rPr lang="en-US" i="1" dirty="0" smtClean="0"/>
            </a:br>
            <a:r>
              <a:rPr lang="en-US" dirty="0" smtClean="0"/>
              <a:t>The Washington Post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://www.washingtonpost.com/local/education/at-virginia-tech-computers-help-solve-a-math-class-problem/2012/04/22/gIQAmAOmaT_story.html?hpid=z5</a:t>
            </a:r>
          </a:p>
          <a:p>
            <a:r>
              <a:rPr lang="en-US" i="1" dirty="0"/>
              <a:t>Khan Academy: The future of education</a:t>
            </a:r>
            <a:r>
              <a:rPr lang="en-US" i="1" dirty="0" smtClean="0"/>
              <a:t>?</a:t>
            </a:r>
            <a:br>
              <a:rPr lang="en-US" i="1" dirty="0" smtClean="0"/>
            </a:br>
            <a:r>
              <a:rPr lang="en-US" dirty="0" smtClean="0"/>
              <a:t>CBS 60 Minutes</a:t>
            </a:r>
            <a:r>
              <a:rPr lang="en-US" b="1" dirty="0" smtClean="0"/>
              <a:t>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://www.cbsnews.com/8301-18560_162-57394905/khan-academy-the-future-of-education/?tag=contentMain;contentBody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369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92162" y="1761565"/>
            <a:ext cx="7904728" cy="36009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/>
              <a:t>W</a:t>
            </a:r>
            <a:r>
              <a:rPr lang="en-US" dirty="0" smtClean="0"/>
              <a:t>ebsite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://mrsgoodwinsmathclass.weebly.com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High </a:t>
            </a:r>
            <a:r>
              <a:rPr lang="en-US" dirty="0"/>
              <a:t>School </a:t>
            </a:r>
            <a:r>
              <a:rPr lang="en-US" dirty="0" smtClean="0"/>
              <a:t>Website </a:t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://ohsbulldogmath.weebly.com/index.html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729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Flipping </a:t>
            </a:r>
            <a:r>
              <a:rPr lang="en-US" dirty="0"/>
              <a:t>W</a:t>
            </a:r>
            <a:r>
              <a:rPr lang="en-US" dirty="0" smtClean="0"/>
              <a:t>ebinar </a:t>
            </a:r>
            <a:r>
              <a:rPr lang="en-US" u="sng" dirty="0">
                <a:hlinkClick r:id="rId2"/>
              </a:rPr>
              <a:t>http://novemberlearning.com/webinar-with-alan-november-and-dr-eric-mazur/</a:t>
            </a:r>
          </a:p>
          <a:p>
            <a:r>
              <a:rPr lang="en-US" dirty="0" smtClean="0"/>
              <a:t>Flipping Social Media </a:t>
            </a:r>
            <a:r>
              <a:rPr lang="en-US" u="sng" dirty="0">
                <a:hlinkClick r:id="rId3"/>
              </a:rPr>
              <a:t>http://vodcasting.ning.com/ </a:t>
            </a:r>
          </a:p>
          <a:p>
            <a:r>
              <a:rPr lang="en-US" dirty="0"/>
              <a:t>Ramsey </a:t>
            </a:r>
            <a:r>
              <a:rPr lang="en-US" dirty="0" err="1" smtClean="0"/>
              <a:t>Musallam</a:t>
            </a:r>
            <a:r>
              <a:rPr lang="en-US" dirty="0" smtClean="0"/>
              <a:t> on Flipping  </a:t>
            </a:r>
            <a:r>
              <a:rPr lang="en-US" u="sng" dirty="0">
                <a:hlinkClick r:id="rId4"/>
              </a:rPr>
              <a:t>http://flipteaching.com/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3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Brandy Goodwin </a:t>
            </a:r>
            <a:r>
              <a:rPr lang="en-US" dirty="0" smtClean="0">
                <a:hlinkClick r:id="rId2"/>
              </a:rPr>
              <a:t>bgoodwin@otsegops.org</a:t>
            </a:r>
            <a:endParaRPr lang="en-US" dirty="0" smtClean="0"/>
          </a:p>
          <a:p>
            <a:r>
              <a:rPr lang="en-US" dirty="0" smtClean="0"/>
              <a:t>Martha </a:t>
            </a:r>
            <a:r>
              <a:rPr lang="en-US" dirty="0" err="1" smtClean="0"/>
              <a:t>Roelofs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mroelofs@otsegops.org</a:t>
            </a:r>
            <a:endParaRPr lang="en-US" dirty="0" smtClean="0"/>
          </a:p>
          <a:p>
            <a:r>
              <a:rPr lang="en-US" dirty="0" smtClean="0"/>
              <a:t>Shannon </a:t>
            </a:r>
            <a:r>
              <a:rPr lang="en-US" dirty="0" err="1" smtClean="0"/>
              <a:t>TerMeer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stermeer@otsegops.org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5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What is Flipping the Classroom?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Before Flipping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Discovery and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8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2010-2011 School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11720"/>
            <a:ext cx="7570787" cy="4598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Algebra 1A</a:t>
            </a:r>
          </a:p>
          <a:p>
            <a:r>
              <a:rPr lang="en-US" dirty="0" smtClean="0"/>
              <a:t>First third of high school </a:t>
            </a:r>
            <a:br>
              <a:rPr lang="en-US" dirty="0" smtClean="0"/>
            </a:br>
            <a:r>
              <a:rPr lang="en-US" dirty="0" smtClean="0"/>
              <a:t>Algebra </a:t>
            </a:r>
            <a:r>
              <a:rPr lang="en-US" dirty="0"/>
              <a:t>1</a:t>
            </a:r>
            <a:r>
              <a:rPr lang="en-US" dirty="0" smtClean="0"/>
              <a:t> curriculum</a:t>
            </a:r>
          </a:p>
          <a:p>
            <a:r>
              <a:rPr lang="en-US" dirty="0" smtClean="0"/>
              <a:t>Spent 3-4 days per section</a:t>
            </a:r>
          </a:p>
          <a:p>
            <a:pPr lvl="1">
              <a:buClr>
                <a:schemeClr val="bg2"/>
              </a:buClr>
            </a:pPr>
            <a:r>
              <a:rPr lang="en-US" dirty="0" smtClean="0"/>
              <a:t>Day 1: Teach </a:t>
            </a:r>
            <a:r>
              <a:rPr lang="en-US" dirty="0"/>
              <a:t>section and assign </a:t>
            </a:r>
            <a:r>
              <a:rPr lang="en-US" dirty="0" smtClean="0"/>
              <a:t>homework </a:t>
            </a:r>
          </a:p>
          <a:p>
            <a:pPr lvl="1">
              <a:buClr>
                <a:schemeClr val="bg2"/>
              </a:buClr>
            </a:pPr>
            <a:r>
              <a:rPr lang="en-US" dirty="0" smtClean="0"/>
              <a:t>Day 2/3: Review homework, </a:t>
            </a:r>
            <a:r>
              <a:rPr lang="en-US" dirty="0"/>
              <a:t>answer </a:t>
            </a:r>
            <a:r>
              <a:rPr lang="en-US" dirty="0" smtClean="0"/>
              <a:t>questions </a:t>
            </a:r>
            <a:r>
              <a:rPr lang="en-US" dirty="0"/>
              <a:t>and assign second </a:t>
            </a:r>
            <a:r>
              <a:rPr lang="en-US" dirty="0" smtClean="0"/>
              <a:t>homework </a:t>
            </a:r>
          </a:p>
          <a:p>
            <a:pPr lvl="1">
              <a:buClr>
                <a:schemeClr val="bg2"/>
              </a:buClr>
            </a:pPr>
            <a:r>
              <a:rPr lang="en-US" dirty="0" smtClean="0"/>
              <a:t>Day 3/4: Review homework </a:t>
            </a:r>
            <a:r>
              <a:rPr lang="en-US" dirty="0"/>
              <a:t>and give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homework quiz (HWQ) with notes</a:t>
            </a:r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6" name="Picture 5" descr="00787382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27" y="1616134"/>
            <a:ext cx="2004284" cy="25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TI-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62" y="2564697"/>
            <a:ext cx="3962400" cy="339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2010-2011 School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91373"/>
            <a:ext cx="7127971" cy="4598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Response to Intervention (RTI</a:t>
            </a:r>
            <a:r>
              <a:rPr lang="en-US" sz="4000" dirty="0" smtClean="0"/>
              <a:t>) </a:t>
            </a:r>
            <a:br>
              <a:rPr lang="en-US" sz="4000" dirty="0" smtClean="0"/>
            </a:br>
            <a:r>
              <a:rPr lang="en-US" sz="4000" dirty="0" smtClean="0"/>
              <a:t>&amp; Math Lab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Before or after school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Students could move </a:t>
            </a:r>
            <a:br>
              <a:rPr lang="en-US" dirty="0" smtClean="0"/>
            </a:br>
            <a:r>
              <a:rPr lang="en-US" dirty="0" smtClean="0"/>
              <a:t>forward before completed</a:t>
            </a:r>
            <a:endParaRPr lang="en-US" dirty="0"/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Remediation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Retake HWQs (w/ notes)</a:t>
            </a:r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5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2010-2011 School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91373"/>
            <a:ext cx="6294992" cy="2537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Testing</a:t>
            </a:r>
            <a:endParaRPr lang="en-US" dirty="0" smtClean="0"/>
          </a:p>
          <a:p>
            <a:pPr>
              <a:buClr>
                <a:schemeClr val="bg2"/>
              </a:buClr>
            </a:pPr>
            <a:r>
              <a:rPr lang="en-US" dirty="0" smtClean="0"/>
              <a:t>Quizzes every 3 sections</a:t>
            </a:r>
          </a:p>
          <a:p>
            <a:pPr marL="800100" lvl="1" indent="-457200">
              <a:buClr>
                <a:schemeClr val="bg2"/>
              </a:buClr>
            </a:pPr>
            <a:r>
              <a:rPr lang="en-US" dirty="0" smtClean="0"/>
              <a:t>Without notes</a:t>
            </a:r>
          </a:p>
          <a:p>
            <a:pPr marL="800100" lvl="1" indent="-457200">
              <a:buClr>
                <a:schemeClr val="bg2"/>
              </a:buClr>
            </a:pPr>
            <a:r>
              <a:rPr lang="en-US" dirty="0" smtClean="0"/>
              <a:t>No retakes</a:t>
            </a:r>
          </a:p>
          <a:p>
            <a:pPr>
              <a:buClr>
                <a:schemeClr val="bg2"/>
              </a:buClr>
            </a:pPr>
            <a:r>
              <a:rPr lang="en-US" dirty="0" smtClean="0"/>
              <a:t>Chapter Tests (3)</a:t>
            </a:r>
          </a:p>
          <a:p>
            <a:pPr marL="800100" lvl="1" indent="-457200">
              <a:buClr>
                <a:schemeClr val="bg2"/>
              </a:buClr>
            </a:pPr>
            <a:r>
              <a:rPr lang="en-US" dirty="0"/>
              <a:t>Without notes</a:t>
            </a:r>
          </a:p>
          <a:p>
            <a:pPr marL="800100" lvl="1" indent="-457200">
              <a:buClr>
                <a:schemeClr val="bg2"/>
              </a:buClr>
            </a:pPr>
            <a:r>
              <a:rPr lang="en-US" dirty="0"/>
              <a:t>No </a:t>
            </a:r>
            <a:r>
              <a:rPr lang="en-US" dirty="0" smtClean="0"/>
              <a:t>retakes</a:t>
            </a:r>
          </a:p>
          <a:p>
            <a:pPr>
              <a:buClr>
                <a:schemeClr val="bg2"/>
              </a:buClr>
            </a:pPr>
            <a:r>
              <a:rPr lang="en-US" dirty="0" smtClean="0"/>
              <a:t>High School Placement Exam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462162" y="2307620"/>
            <a:ext cx="3209020" cy="2130110"/>
          </a:xfrm>
          <a:prstGeom prst="wedgeRectCallout">
            <a:avLst>
              <a:gd name="adj1" fmla="val -60407"/>
              <a:gd name="adj2" fmla="val 1246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8716" y="2567053"/>
            <a:ext cx="2922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60% </a:t>
            </a:r>
            <a:r>
              <a:rPr lang="en-US" sz="2000" dirty="0" smtClean="0">
                <a:solidFill>
                  <a:schemeClr val="bg1"/>
                </a:solidFill>
              </a:rPr>
              <a:t>of students  skipped Algebra 1A in 2010-2011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vs.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0% </a:t>
            </a:r>
            <a:r>
              <a:rPr lang="en-US" sz="2000" dirty="0" smtClean="0">
                <a:solidFill>
                  <a:schemeClr val="bg1"/>
                </a:solidFill>
              </a:rPr>
              <a:t>of students in 2009-2010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2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Discovery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TechSmith</a:t>
            </a:r>
            <a:r>
              <a:rPr lang="en-US" dirty="0" smtClean="0"/>
              <a:t> Article (Hooray for Social Media!)</a:t>
            </a:r>
          </a:p>
          <a:p>
            <a:r>
              <a:rPr lang="en-US" dirty="0" smtClean="0"/>
              <a:t>Videos</a:t>
            </a:r>
            <a:endParaRPr lang="en-US" dirty="0" smtClean="0">
              <a:hlinkClick r:id="rId2" tooltip="click to watch YouTube video"/>
            </a:endParaRPr>
          </a:p>
          <a:p>
            <a:pPr lvl="1">
              <a:buClr>
                <a:schemeClr val="bg2"/>
              </a:buClr>
            </a:pPr>
            <a:r>
              <a:rPr lang="en-US" i="1" dirty="0" smtClean="0">
                <a:hlinkClick r:id="rId2" tooltip="click to watch YouTube video"/>
              </a:rPr>
              <a:t>Flipped </a:t>
            </a:r>
            <a:r>
              <a:rPr lang="en-US" i="1" dirty="0">
                <a:hlinkClick r:id="rId2" tooltip="click to watch YouTube video"/>
              </a:rPr>
              <a:t>Classrooms and the Mastery </a:t>
            </a:r>
            <a:r>
              <a:rPr lang="en-US" i="1" dirty="0" smtClean="0">
                <a:hlinkClick r:id="rId2" tooltip="click to watch YouTube video"/>
              </a:rPr>
              <a:t/>
            </a:r>
            <a:br>
              <a:rPr lang="en-US" i="1" dirty="0" smtClean="0">
                <a:hlinkClick r:id="rId2" tooltip="click to watch YouTube video"/>
              </a:rPr>
            </a:br>
            <a:r>
              <a:rPr lang="en-US" i="1" dirty="0" smtClean="0">
                <a:hlinkClick r:id="rId2" tooltip="click to watch YouTube video"/>
              </a:rPr>
              <a:t>Approach </a:t>
            </a:r>
            <a:r>
              <a:rPr lang="en-US" i="1" dirty="0">
                <a:hlinkClick r:id="rId2" tooltip="click to watch YouTube video"/>
              </a:rPr>
              <a:t>to </a:t>
            </a:r>
            <a:r>
              <a:rPr lang="en-US" i="1" dirty="0" smtClean="0">
                <a:hlinkClick r:id="rId2" tooltip="click to watch YouTube video"/>
              </a:rPr>
              <a:t>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Jon Bergman</a:t>
            </a:r>
            <a:endParaRPr lang="en-US" i="1" dirty="0" smtClean="0"/>
          </a:p>
          <a:p>
            <a:pPr lvl="1">
              <a:buClr>
                <a:schemeClr val="bg2"/>
              </a:buClr>
            </a:pPr>
            <a:r>
              <a:rPr lang="en-US" i="1" dirty="0" smtClean="0">
                <a:hlinkClick r:id="rId3" tooltip="click to watch YouTube video"/>
              </a:rPr>
              <a:t>Flipped </a:t>
            </a:r>
            <a:r>
              <a:rPr lang="en-US" i="1" dirty="0">
                <a:hlinkClick r:id="rId3" tooltip="click to watch YouTube video"/>
              </a:rPr>
              <a:t>Classrooms and Video as </a:t>
            </a:r>
            <a:r>
              <a:rPr lang="en-US" i="1" dirty="0" smtClean="0">
                <a:hlinkClick r:id="rId3" tooltip="click to watch YouTube video"/>
              </a:rPr>
              <a:t>Homework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Aaron </a:t>
            </a:r>
            <a:r>
              <a:rPr lang="en-US" dirty="0" err="1" smtClean="0"/>
              <a:t>Sams</a:t>
            </a:r>
            <a:endParaRPr lang="en-US" dirty="0" smtClean="0"/>
          </a:p>
          <a:p>
            <a:pPr>
              <a:buClr>
                <a:schemeClr val="bg2"/>
              </a:buClr>
            </a:pPr>
            <a:r>
              <a:rPr lang="en-US" dirty="0" smtClean="0"/>
              <a:t>Visited Hamilton to see flipping in person</a:t>
            </a:r>
          </a:p>
        </p:txBody>
      </p:sp>
    </p:spTree>
    <p:extLst>
      <p:ext uri="{BB962C8B-B14F-4D97-AF65-F5344CB8AC3E}">
        <p14:creationId xmlns:p14="http://schemas.microsoft.com/office/powerpoint/2010/main" val="409705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Reasons to Flip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Mastery Learning:</a:t>
            </a:r>
            <a:r>
              <a:rPr lang="en-US" sz="2400" dirty="0" smtClean="0"/>
              <a:t> Immediate  RTI</a:t>
            </a:r>
          </a:p>
          <a:p>
            <a:r>
              <a:rPr lang="en-US" sz="2400" b="1" dirty="0" smtClean="0"/>
              <a:t>2012 Evaluation Goal: </a:t>
            </a:r>
            <a:r>
              <a:rPr lang="en-US" sz="2400" dirty="0" smtClean="0"/>
              <a:t>70% of students 70% or higher on each Chapter Test</a:t>
            </a:r>
          </a:p>
          <a:p>
            <a:r>
              <a:rPr lang="en-US" sz="2400" b="1" dirty="0" smtClean="0"/>
              <a:t>Parents: </a:t>
            </a:r>
            <a:r>
              <a:rPr lang="en-US" sz="2400" dirty="0" smtClean="0"/>
              <a:t>Inability to help with homework</a:t>
            </a:r>
          </a:p>
          <a:p>
            <a:r>
              <a:rPr lang="en-US" sz="2400" b="1" dirty="0" smtClean="0"/>
              <a:t>Homework: </a:t>
            </a:r>
            <a:r>
              <a:rPr lang="en-US" sz="2400" dirty="0" smtClean="0"/>
              <a:t>Student frustration, “completing” homework</a:t>
            </a:r>
            <a:endParaRPr lang="en-US" sz="2400" b="1" dirty="0" smtClean="0"/>
          </a:p>
          <a:p>
            <a:r>
              <a:rPr lang="en-US" sz="2400" b="1" dirty="0" smtClean="0"/>
              <a:t>Pace:</a:t>
            </a:r>
            <a:r>
              <a:rPr lang="en-US" sz="2400" dirty="0" smtClean="0"/>
              <a:t> Talented students held back while others struggled</a:t>
            </a:r>
          </a:p>
          <a:p>
            <a:r>
              <a:rPr lang="en-US" sz="2400" b="1" dirty="0" smtClean="0"/>
              <a:t>Student Focus:</a:t>
            </a:r>
            <a:r>
              <a:rPr lang="en-US" sz="2400" dirty="0" smtClean="0"/>
              <a:t> Shifts to learning rather than grades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081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Build Website</a:t>
            </a:r>
            <a:endParaRPr lang="en-US" dirty="0"/>
          </a:p>
        </p:txBody>
      </p:sp>
      <p:pic>
        <p:nvPicPr>
          <p:cNvPr id="9" name="Content Placeholder 5" descr="Screen Shot 2012-07-26 at 11.38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3" b="-4225"/>
          <a:stretch/>
        </p:blipFill>
        <p:spPr>
          <a:xfrm>
            <a:off x="1681274" y="2270229"/>
            <a:ext cx="6256849" cy="41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Parent letter</a:t>
            </a:r>
            <a:endParaRPr lang="en-US" dirty="0"/>
          </a:p>
        </p:txBody>
      </p:sp>
      <p:pic>
        <p:nvPicPr>
          <p:cNvPr id="4" name="Picture 3" descr="Screen Shot 2012-07-27 at 11.41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4522" y="505217"/>
            <a:ext cx="4723935" cy="60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1581</TotalTime>
  <Words>375</Words>
  <Application>Microsoft Macintosh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Infusion</vt:lpstr>
      <vt:lpstr>Flipping the Classroom</vt:lpstr>
      <vt:lpstr>Introduction</vt:lpstr>
      <vt:lpstr>2010-2011 School Year</vt:lpstr>
      <vt:lpstr>2010-2011 School Year</vt:lpstr>
      <vt:lpstr>2010-2011 School Year</vt:lpstr>
      <vt:lpstr>Discovery and Research</vt:lpstr>
      <vt:lpstr>Reasons to Flip</vt:lpstr>
      <vt:lpstr>First Steps</vt:lpstr>
      <vt:lpstr>First Steps</vt:lpstr>
      <vt:lpstr>First Steps</vt:lpstr>
      <vt:lpstr>First Steps</vt:lpstr>
      <vt:lpstr>First Steps</vt:lpstr>
      <vt:lpstr>The Flipped Classroom</vt:lpstr>
      <vt:lpstr>Flipping in Otsego</vt:lpstr>
      <vt:lpstr>Needed Improvements</vt:lpstr>
      <vt:lpstr>Links</vt:lpstr>
      <vt:lpstr>Links</vt:lpstr>
      <vt:lpstr>Links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Flipping the Classroom</dc:title>
  <dc:creator>Phil Goodwin</dc:creator>
  <cp:lastModifiedBy>Phil Goodwin</cp:lastModifiedBy>
  <cp:revision>47</cp:revision>
  <dcterms:created xsi:type="dcterms:W3CDTF">2012-07-26T13:42:22Z</dcterms:created>
  <dcterms:modified xsi:type="dcterms:W3CDTF">2012-07-28T03:53:07Z</dcterms:modified>
</cp:coreProperties>
</file>